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618E1-3D6D-4DC6-B303-53724DCA81DF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57667-E2FB-4145-8EFB-EAB1C0F30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667-E2FB-4145-8EFB-EAB1C0F30C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667-E2FB-4145-8EFB-EAB1C0F30C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667-E2FB-4145-8EFB-EAB1C0F30C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667-E2FB-4145-8EFB-EAB1C0F30C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667-E2FB-4145-8EFB-EAB1C0F30C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667-E2FB-4145-8EFB-EAB1C0F30C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667-E2FB-4145-8EFB-EAB1C0F30C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667-E2FB-4145-8EFB-EAB1C0F30C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667-E2FB-4145-8EFB-EAB1C0F30C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C6214D-0C20-4EE4-8A19-4895D0AD26DE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4D2B75-D853-4D7D-8D12-0B2A8C474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u.edu/aca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vup.edu/academics/learning_center/sq4r_reading_method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295400" y="3733800"/>
            <a:ext cx="64008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A reading strategy that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WORKS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SQ4R Reading Method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SQ4R</a:t>
            </a:r>
            <a:r>
              <a:rPr lang="en-US" sz="6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…huh?</a:t>
            </a:r>
            <a:endParaRPr lang="en-US" sz="6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886200" cy="32004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urvey</a:t>
            </a:r>
          </a:p>
          <a:p>
            <a:r>
              <a:rPr lang="en-US" sz="2800" b="1" u="sng" dirty="0" smtClean="0">
                <a:latin typeface="Calibri" pitchFamily="34" charset="0"/>
              </a:rPr>
              <a:t>Q</a:t>
            </a:r>
            <a:r>
              <a:rPr lang="en-US" sz="2800" dirty="0" smtClean="0">
                <a:latin typeface="Calibri" pitchFamily="34" charset="0"/>
              </a:rPr>
              <a:t>uestion</a:t>
            </a:r>
          </a:p>
          <a:p>
            <a:r>
              <a:rPr lang="en-US" sz="2800" b="1" u="sng" dirty="0" smtClean="0">
                <a:latin typeface="Calibri" pitchFamily="34" charset="0"/>
              </a:rPr>
              <a:t>R</a:t>
            </a:r>
            <a:r>
              <a:rPr lang="en-US" sz="2800" dirty="0" smtClean="0">
                <a:latin typeface="Calibri" pitchFamily="34" charset="0"/>
              </a:rPr>
              <a:t>ead</a:t>
            </a:r>
          </a:p>
          <a:p>
            <a:r>
              <a:rPr lang="en-US" sz="2800" b="1" u="sng" dirty="0" smtClean="0">
                <a:latin typeface="Calibri" pitchFamily="34" charset="0"/>
              </a:rPr>
              <a:t>R</a:t>
            </a:r>
            <a:r>
              <a:rPr lang="en-US" sz="2800" dirty="0" smtClean="0">
                <a:latin typeface="Calibri" pitchFamily="34" charset="0"/>
              </a:rPr>
              <a:t>ecite</a:t>
            </a:r>
          </a:p>
          <a:p>
            <a:r>
              <a:rPr lang="en-US" sz="2800" b="1" u="sng" dirty="0" smtClean="0">
                <a:latin typeface="Calibri" pitchFamily="34" charset="0"/>
              </a:rPr>
              <a:t>R</a:t>
            </a:r>
            <a:r>
              <a:rPr lang="en-US" sz="2800" dirty="0" smtClean="0">
                <a:latin typeface="Calibri" pitchFamily="34" charset="0"/>
              </a:rPr>
              <a:t>elate</a:t>
            </a:r>
          </a:p>
          <a:p>
            <a:r>
              <a:rPr lang="en-US" sz="2800" b="1" u="sng" dirty="0" smtClean="0">
                <a:latin typeface="Calibri" pitchFamily="34" charset="0"/>
              </a:rPr>
              <a:t>R</a:t>
            </a:r>
            <a:r>
              <a:rPr lang="en-US" sz="2800" dirty="0" smtClean="0">
                <a:latin typeface="Calibri" pitchFamily="34" charset="0"/>
              </a:rPr>
              <a:t>eview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943600"/>
            <a:ext cx="618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Calibri" pitchFamily="34" charset="0"/>
              </a:rPr>
              <a:t>SQ4R improves reading comprehension…and your grades!</a:t>
            </a:r>
            <a:endParaRPr lang="en-US" sz="2000" i="1" dirty="0">
              <a:latin typeface="Calibri" pitchFamily="34" charset="0"/>
            </a:endParaRPr>
          </a:p>
        </p:txBody>
      </p:sp>
      <p:pic>
        <p:nvPicPr>
          <p:cNvPr id="1026" name="Picture 2" descr="C:\Documents and Settings\wirichar\Local Settings\Temporary Internet Files\Content.IE5\LD0T3GIL\MPj043836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429000" cy="404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How it Works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Before you read, </a:t>
            </a:r>
            <a:r>
              <a:rPr lang="en-US" b="1" u="sng" dirty="0" smtClean="0">
                <a:latin typeface="Calibri" pitchFamily="34" charset="0"/>
              </a:rPr>
              <a:t>SURVEY</a:t>
            </a:r>
            <a:r>
              <a:rPr lang="en-US" b="1" dirty="0" smtClean="0">
                <a:latin typeface="Calibri" pitchFamily="34" charset="0"/>
              </a:rPr>
              <a:t> the chapter…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The title, headings, and subheadings.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Captions under pictures, charts, graphs, maps, etc.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Review chapter questions and/or study guides.</a:t>
            </a:r>
          </a:p>
          <a:p>
            <a:pPr lvl="2"/>
            <a:r>
              <a:rPr lang="en-US" sz="1400" dirty="0" smtClean="0">
                <a:latin typeface="Calibri" pitchFamily="34" charset="0"/>
              </a:rPr>
              <a:t>Usually at the end of a chapter.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Introductory and concluding paragraphs.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Chapter summary.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You want to get an overview of the chapter’s contents.</a:t>
            </a:r>
          </a:p>
          <a:p>
            <a:pPr lvl="2"/>
            <a:r>
              <a:rPr lang="en-US" sz="1400" dirty="0" smtClean="0">
                <a:latin typeface="Calibri" pitchFamily="34" charset="0"/>
              </a:rPr>
              <a:t>What is the chapter about?</a:t>
            </a:r>
          </a:p>
          <a:p>
            <a:pPr lvl="2"/>
            <a:r>
              <a:rPr lang="en-US" sz="1400" dirty="0" smtClean="0">
                <a:latin typeface="Calibri" pitchFamily="34" charset="0"/>
              </a:rPr>
              <a:t>Put things in context…how does the chapter relate to other chapters?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5122" name="Picture 2" descr="C:\Documents and Settings\wirichar\Local Settings\Temporary Internet Files\Content.IE5\C20Q34CV\MCj044192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105400"/>
            <a:ext cx="174307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How it Works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latin typeface="Calibri" pitchFamily="34" charset="0"/>
              </a:rPr>
              <a:t>QUESTION</a:t>
            </a:r>
            <a:r>
              <a:rPr lang="en-US" b="1" dirty="0" smtClean="0">
                <a:latin typeface="Calibri" pitchFamily="34" charset="0"/>
              </a:rPr>
              <a:t> while you are surveying…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Turn the title, headings, and/or subheadings into questions.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Read questions at the end of chapters or after each subheading.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Ask yourself: What did my instructor say about this chapter or subject when it was assigned?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Ask yourself: What do I already know about this chapter/subject?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For example: The chapter title “Forms of Government” might lead you to ask—</a:t>
            </a:r>
          </a:p>
          <a:p>
            <a:pPr lvl="2"/>
            <a:r>
              <a:rPr lang="en-US" sz="1500" dirty="0" smtClean="0">
                <a:latin typeface="Calibri" pitchFamily="34" charset="0"/>
              </a:rPr>
              <a:t>What are the most common forms of government?</a:t>
            </a:r>
          </a:p>
          <a:p>
            <a:pPr lvl="2"/>
            <a:r>
              <a:rPr lang="en-US" sz="1500" dirty="0" smtClean="0">
                <a:latin typeface="Calibri" pitchFamily="34" charset="0"/>
              </a:rPr>
              <a:t>How do the forms differ?</a:t>
            </a:r>
          </a:p>
          <a:p>
            <a:pPr lvl="2"/>
            <a:r>
              <a:rPr lang="en-US" sz="1500" dirty="0" smtClean="0">
                <a:latin typeface="Calibri" pitchFamily="34" charset="0"/>
              </a:rPr>
              <a:t>How are they similar?</a:t>
            </a:r>
          </a:p>
          <a:p>
            <a:pPr lvl="2"/>
            <a:r>
              <a:rPr lang="en-US" sz="1500" dirty="0" smtClean="0">
                <a:latin typeface="Calibri" pitchFamily="34" charset="0"/>
              </a:rPr>
              <a:t>Where are the different forms prominent?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NOTE: It may be helpful for you to write out your questions.</a:t>
            </a:r>
          </a:p>
        </p:txBody>
      </p:sp>
      <p:pic>
        <p:nvPicPr>
          <p:cNvPr id="4098" name="Picture 2" descr="C:\Documents and Settings\wirichar\Local Settings\Temporary Internet Files\Content.IE5\LD0T3GIL\MCj038355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"/>
            <a:ext cx="685800" cy="151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How it Works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alibri" pitchFamily="34" charset="0"/>
              </a:rPr>
              <a:t>When you begin to </a:t>
            </a:r>
            <a:r>
              <a:rPr lang="en-US" b="1" u="sng" dirty="0" smtClean="0">
                <a:latin typeface="Calibri" pitchFamily="34" charset="0"/>
              </a:rPr>
              <a:t>READ</a:t>
            </a:r>
            <a:r>
              <a:rPr lang="en-US" b="1" dirty="0" smtClean="0">
                <a:latin typeface="Calibri" pitchFamily="34" charset="0"/>
              </a:rPr>
              <a:t>…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Look for answers to the questions you first raised.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Answer questions at the beginning or end of the chapter/study guide.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Reread captions under pictures, graphs, etc.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Note all the </a:t>
            </a:r>
            <a:r>
              <a:rPr lang="en-US" u="sng" dirty="0" smtClean="0">
                <a:latin typeface="Calibri" pitchFamily="34" charset="0"/>
              </a:rPr>
              <a:t>underlined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</a:rPr>
              <a:t>italicized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bold</a:t>
            </a:r>
            <a:r>
              <a:rPr lang="en-US" dirty="0" smtClean="0">
                <a:latin typeface="Calibri" pitchFamily="34" charset="0"/>
              </a:rPr>
              <a:t> printed words and phrases.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Study graphic aids…while you are reading.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Reduce reading speed for difficult passages.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Stop and reread parts that are not clear.  Or, mark those areas and return to them.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Read only one section at a time and recite after each section.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074" name="Picture 2" descr="C:\Documents and Settings\wirichar\Local Settings\Temporary Internet Files\Content.IE5\C20Q34CV\MCj044173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How it Works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latin typeface="Calibri" pitchFamily="34" charset="0"/>
              </a:rPr>
              <a:t>RECITE</a:t>
            </a:r>
            <a:r>
              <a:rPr lang="en-US" b="1" dirty="0" smtClean="0">
                <a:latin typeface="Calibri" pitchFamily="34" charset="0"/>
              </a:rPr>
              <a:t> after you’ve read a section…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Orally ask yourself questions about what you have just read and/or summarize, in your own words, what you read.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Take notes from the text but write the information in your own words.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Underline/highlight important points you’ve just read.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Use the method of recitation which best suits your particular learning style.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Remember to look for answers as you read, and recite or take notes before moving on.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Recite key terms and concepts.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Documents and Settings\wirichar\Local Settings\Temporary Internet Files\Content.IE5\M8KEYVAD\MCPE06576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57200"/>
            <a:ext cx="1220115" cy="1220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How it Works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772400" cy="4572000"/>
          </a:xfrm>
        </p:spPr>
        <p:txBody>
          <a:bodyPr/>
          <a:lstStyle/>
          <a:p>
            <a:r>
              <a:rPr lang="en-US" b="1" u="sng" dirty="0" smtClean="0">
                <a:latin typeface="Calibri" pitchFamily="34" charset="0"/>
              </a:rPr>
              <a:t>RELATE…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It’s easier to remember ideas that are personally meaningful.  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How does the chapter content relate to you?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How is it similar to something you’ve experienced?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When you study a chapter, try to link new facts, terms, and concepts with information you already know.</a:t>
            </a:r>
          </a:p>
          <a:p>
            <a:pPr lvl="2"/>
            <a:r>
              <a:rPr lang="en-US" sz="1400" dirty="0" smtClean="0">
                <a:latin typeface="Calibri" pitchFamily="34" charset="0"/>
              </a:rPr>
              <a:t>Also try and link the current chapter with other chapters in the text.</a:t>
            </a:r>
          </a:p>
          <a:p>
            <a:pPr lvl="2"/>
            <a:r>
              <a:rPr lang="en-US" sz="1400" dirty="0" smtClean="0">
                <a:latin typeface="Calibri" pitchFamily="34" charset="0"/>
              </a:rPr>
              <a:t>How is the new information related to previous chapters…later chapters?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Put the pieces of the puzzle together!</a:t>
            </a:r>
          </a:p>
          <a:p>
            <a:pPr lvl="2"/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 descr="C:\Documents and Settings\wirichar\Local Settings\Temporary Internet Files\Content.IE5\NVMNCAN1\MCj0439816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6482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How it Works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latin typeface="Calibri" pitchFamily="34" charset="0"/>
              </a:rPr>
              <a:t>REVIEW…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This is an ongoing process.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When you’re done reading, skim back over the chapter, or read your notes.  Then check your memory by reciting and quizzing yourself again.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Make frequent review a key part of your study habits.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148" name="Picture 4" descr="C:\Documents and Settings\wirichar\Local Settings\Temporary Internet Files\Content.IE5\NVMNCAN1\MPj0439382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14800"/>
            <a:ext cx="6172200" cy="224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8991600" cy="3810000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This PowerPoint presentation is the property of Northern Michigan University’s Academic &amp; Career Advisement Center.  It may not be reproduced without written consent. </a:t>
            </a: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hlinkClick r:id="rId3"/>
              </a:rPr>
              <a:t>www.nmu.edu/aca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hlinkClick r:id="rId3"/>
              </a:rPr>
              <a:t>c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Presentation content is adapted from West Virginia University Parkersburg  Learning Center website.  Source document is located at </a:t>
            </a:r>
            <a:r>
              <a:rPr lang="en-US" sz="2400" b="1" dirty="0" smtClean="0">
                <a:latin typeface="Calibri" pitchFamily="34" charset="0"/>
                <a:hlinkClick r:id="rId4"/>
              </a:rPr>
              <a:t>www.wvup.edu/academics/learning_center/sq4r_reading_method.htm</a:t>
            </a:r>
            <a:endParaRPr lang="en-US" sz="2400" b="1" dirty="0" smtClean="0"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8000"/>
      </a:dk1>
      <a:lt1>
        <a:srgbClr val="FFFF99"/>
      </a:lt1>
      <a:dk2>
        <a:srgbClr val="003300"/>
      </a:dk2>
      <a:lt2>
        <a:srgbClr val="8BBD71"/>
      </a:lt2>
      <a:accent1>
        <a:srgbClr val="8BBD71"/>
      </a:accent1>
      <a:accent2>
        <a:srgbClr val="527C3A"/>
      </a:accent2>
      <a:accent3>
        <a:srgbClr val="AAADAA"/>
      </a:accent3>
      <a:accent4>
        <a:srgbClr val="DADADA"/>
      </a:accent4>
      <a:accent5>
        <a:srgbClr val="CAE2AA"/>
      </a:accent5>
      <a:accent6>
        <a:srgbClr val="497034"/>
      </a:accent6>
      <a:hlink>
        <a:srgbClr val="363636"/>
      </a:hlink>
      <a:folHlink>
        <a:srgbClr val="C1FF83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440</TotalTime>
  <Words>607</Words>
  <Application>Microsoft Office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SQ4R Reading Method</vt:lpstr>
      <vt:lpstr>SQ4R…huh?</vt:lpstr>
      <vt:lpstr>How it Works</vt:lpstr>
      <vt:lpstr>How it Works</vt:lpstr>
      <vt:lpstr>How it Works</vt:lpstr>
      <vt:lpstr>How it Works</vt:lpstr>
      <vt:lpstr>How it Works</vt:lpstr>
      <vt:lpstr>How it Works</vt:lpstr>
      <vt:lpstr>Slide 9</vt:lpstr>
    </vt:vector>
  </TitlesOfParts>
  <Company>Northern Michigan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SQ4R Reading Method</dc:title>
  <dc:creator>Registered User</dc:creator>
  <cp:lastModifiedBy>rujee.v</cp:lastModifiedBy>
  <cp:revision>41</cp:revision>
  <dcterms:created xsi:type="dcterms:W3CDTF">2009-08-18T14:02:17Z</dcterms:created>
  <dcterms:modified xsi:type="dcterms:W3CDTF">2010-04-01T07:20:37Z</dcterms:modified>
</cp:coreProperties>
</file>